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80" r:id="rId5"/>
    <p:sldId id="381" r:id="rId6"/>
    <p:sldId id="388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79" autoAdjust="0"/>
  </p:normalViewPr>
  <p:slideViewPr>
    <p:cSldViewPr snapToGrid="0">
      <p:cViewPr varScale="1">
        <p:scale>
          <a:sx n="117" d="100"/>
          <a:sy n="117" d="100"/>
        </p:scale>
        <p:origin x="114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19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90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8289" y="52301"/>
            <a:ext cx="35242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</a:t>
            </a:r>
            <a:r>
              <a:rPr lang="en-GB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#10</a:t>
            </a:r>
            <a:r>
              <a:rPr lang="en-US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lang="sv-SE" altLang="en-US" sz="16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11 - 15 </a:t>
            </a:r>
            <a:r>
              <a:rPr lang="en-US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Dec</a:t>
            </a: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ember 2023, Edinburgh, </a:t>
            </a:r>
            <a:r>
              <a:rPr lang="en-GB" altLang="zh-CN" sz="11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GB</a:t>
            </a:r>
            <a:endParaRPr lang="zh-CN" altLang="zh-CN" sz="11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8726" y="1130315"/>
            <a:ext cx="9306245" cy="2387600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Proposals and considerations of SA2 R19 Package</a:t>
            </a:r>
            <a:r>
              <a:rPr lang="en-US" altLang="zh-CN" sz="5400" dirty="0" smtClean="0"/>
              <a:t> 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20801" y="23987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SP-231652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700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615" y="365125"/>
            <a:ext cx="11836374" cy="1325563"/>
          </a:xfrm>
        </p:spPr>
        <p:txBody>
          <a:bodyPr>
            <a:normAutofit/>
          </a:bodyPr>
          <a:lstStyle/>
          <a:p>
            <a:r>
              <a:rPr lang="en-GB" altLang="zh-CN" sz="4000" dirty="0" smtClean="0"/>
              <a:t>R19 SID priority based on our business interests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825590"/>
              </p:ext>
            </p:extLst>
          </p:nvPr>
        </p:nvGraphicFramePr>
        <p:xfrm>
          <a:off x="658585" y="1850121"/>
          <a:ext cx="9775608" cy="4351329"/>
        </p:xfrm>
        <a:graphic>
          <a:graphicData uri="http://schemas.openxmlformats.org/drawingml/2006/table">
            <a:tbl>
              <a:tblPr/>
              <a:tblGrid>
                <a:gridCol w="1081134">
                  <a:extLst>
                    <a:ext uri="{9D8B030D-6E8A-4147-A177-3AD203B41FA5}">
                      <a16:colId xmlns:a16="http://schemas.microsoft.com/office/drawing/2014/main" val="708795972"/>
                    </a:ext>
                  </a:extLst>
                </a:gridCol>
                <a:gridCol w="1759326">
                  <a:extLst>
                    <a:ext uri="{9D8B030D-6E8A-4147-A177-3AD203B41FA5}">
                      <a16:colId xmlns:a16="http://schemas.microsoft.com/office/drawing/2014/main" val="1064000153"/>
                    </a:ext>
                  </a:extLst>
                </a:gridCol>
                <a:gridCol w="5731996">
                  <a:extLst>
                    <a:ext uri="{9D8B030D-6E8A-4147-A177-3AD203B41FA5}">
                      <a16:colId xmlns:a16="http://schemas.microsoft.com/office/drawing/2014/main" val="2059982594"/>
                    </a:ext>
                  </a:extLst>
                </a:gridCol>
                <a:gridCol w="1203152">
                  <a:extLst>
                    <a:ext uri="{9D8B030D-6E8A-4147-A177-3AD203B41FA5}">
                      <a16:colId xmlns:a16="http://schemas.microsoft.com/office/drawing/2014/main" val="743593728"/>
                    </a:ext>
                  </a:extLst>
                </a:gridCol>
              </a:tblGrid>
              <a:tr h="417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SA TD#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 Title and WT Description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RAN </a:t>
                      </a:r>
                      <a:b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Dependencies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597495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SP-231365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FS_ISAC_ARC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Architecture Enhancement to support Integrated Sensing and Communication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609817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SP-231371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FS_AIML_CN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Core Network Enhanced Support for Artificial Intelligence (AI)/Machine Learning (ML)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314216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SP-231199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FS_5GSAT_ARCH_Ph3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Integration of satellite components in the 5G architecture Phase III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096402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SP-231389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FS_MASSS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Multi-Access 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DualSteer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+ ATSSS Ph-4)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582777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SP-231198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FS_XRM Ph2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Architecture enhancement for XRM Ph2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544423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SP-231281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FS_AmbientIoT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Architecture support of Ambient power-enabled Internet of Things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562401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SP-231196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FS_NG_RTC_Ph2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System architecture for next generation real time communication services phase 2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838896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SP-231295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FS_VMR_Ph2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Architecture Enhancements for Vehicle Mounted Relays Phase 2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736920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SP-231192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FS_CNEES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5GS Enhancement for Energy Efficiency and Energy Saving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190973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SP-231280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FS_eEDGE_5GC_ph3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Enhancement of support for Edge Computing in 5G Core network — phase 3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4941499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SP-231505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FS_ETM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Enhanced Traffic Management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138596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SP-231385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FS_5G_ProSe_Ph3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System Enhancement for Proximity-based Services in 5GS - Phase 3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078710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SP-231282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FS_INSS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Improvements of network controlled Network Slice Selection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34340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SP-231283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FS_5G_Femto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System aspects of 5G NR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Femto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283521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SP-231506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FS_eUUI5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Enhancement of Usage of User Identifiers in the 5G System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030055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SP-231390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FS_UAS_Ph3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Phase 3 for UAS, UAV and UAM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650750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SP-231197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FS_MPS4msg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MPS for IMS Messaging and SMS services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Maybe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93983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SP-231353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FS_SLTS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Side link time synchronization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551884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SP-231352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FS_eTRS_URLLC_LAN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Enhancement of Timing Resiliency, TSC&amp;URLLC, and LAN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Yes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4924866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SP-231503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RVAS_ARCH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Architecture support of roaming value-added services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1098307"/>
                  </a:ext>
                </a:extLst>
              </a:tr>
              <a:tr h="1873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SP-231279</a:t>
                      </a:r>
                    </a:p>
                  </a:txBody>
                  <a:tcPr marL="8515" marR="8515" marT="85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FS_UPEAS_Ph2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UPF enhancement for Exposure And SBA Phase 2 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</a:t>
                      </a:r>
                    </a:p>
                  </a:txBody>
                  <a:tcPr marL="8515" marR="8515" marT="85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063550"/>
                  </a:ext>
                </a:extLst>
              </a:tr>
            </a:tbl>
          </a:graphicData>
        </a:graphic>
      </p:graphicFrame>
      <p:sp>
        <p:nvSpPr>
          <p:cNvPr id="6" name="下箭头 5"/>
          <p:cNvSpPr/>
          <p:nvPr/>
        </p:nvSpPr>
        <p:spPr>
          <a:xfrm>
            <a:off x="10589079" y="2269671"/>
            <a:ext cx="318407" cy="39317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07486" y="2269671"/>
            <a:ext cx="95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High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07486" y="5832118"/>
            <a:ext cx="955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Low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9962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7789" cy="1325563"/>
          </a:xfrm>
        </p:spPr>
        <p:txBody>
          <a:bodyPr>
            <a:normAutofit/>
          </a:bodyPr>
          <a:lstStyle/>
          <a:p>
            <a:r>
              <a:rPr lang="en-GB" altLang="zh-CN" sz="4000" dirty="0" smtClean="0"/>
              <a:t>Considerations </a:t>
            </a:r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547007" y="1943100"/>
            <a:ext cx="1071970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</a:t>
            </a:r>
            <a:r>
              <a:rPr lang="en-US" altLang="zh-CN" sz="2000" dirty="0" smtClean="0"/>
              <a:t>opics with no study TU can be considered as TEI19 WIDs.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For topics with RAN dependency, if no any RAN plan is considered in R19, they are deprioritized.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Topics with both operators and verticals/industries interests are prioritized.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Topics continuing and evolving to 6G are prioritized.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Topics moving to Phase 3 or Phase 4 in 5G are deprioritized</a:t>
            </a:r>
            <a:r>
              <a:rPr lang="en-US" altLang="zh-CN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WTs with RAN dependency do not have to start from Q1.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Considering the following reasons, total number of topics of the R19 package can be more than 14 as long as the total R19 SID TU is under 150.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16 more TUs are gained for R19 SID due to additional SA2#160 Ad-hoc-e meeting (See work planning from SA2 Chair)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</a:t>
            </a:r>
            <a:r>
              <a:rPr lang="en-US" altLang="zh-CN" dirty="0" smtClean="0"/>
              <a:t>opics with study TU below 4 do not have to assign TU on each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All topics in the package are subject to TU reduction, including the SIDs with KI or solution already defined.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339932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6313</TotalTime>
  <Words>435</Words>
  <Application>Microsoft Office PowerPoint</Application>
  <PresentationFormat>宽屏</PresentationFormat>
  <Paragraphs>108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Proposals and considerations of SA2 R19 Package </vt:lpstr>
      <vt:lpstr>R19 SID priority based on our business interests</vt:lpstr>
      <vt:lpstr>Considerations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</cp:lastModifiedBy>
  <cp:revision>694</cp:revision>
  <dcterms:created xsi:type="dcterms:W3CDTF">2010-02-05T13:52:04Z</dcterms:created>
  <dcterms:modified xsi:type="dcterms:W3CDTF">2023-12-06T21:00:40Z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(3)8EG1w36Pd2lcg365qlrIanBH1Oi24owyTqyPfDt2XkGw2ypl1ZOrLgYBsKBnKZqTUZBZ6IgZ rhStJPGEuoZYJEQ5+toS9+pyG79DuberD/bScFjOYzelonT6pMwSJRF/tA/G7L3SQHfj5gmT +3n5h9Mn3PoP/olIIr413kbJEgmGzzWkszIkeJM69z8H020ORIy0dbKOYuTnMXhchFgYtc9k Bni+e22HWoGkd6e0mu</vt:lpwstr>
  </property>
  <property fmtid="{D5CDD505-2E9C-101B-9397-08002B2CF9AE}" pid="4" name="_2015_ms_pID_7253431">
    <vt:lpwstr>ACTrrPX3F0Tr69IUK6hW8SygS5F+vfOAStjosoDRZ+itp3C4MRuj17 6suaMWmCVtqkEodtP/pcrCLUBLfFZ2YZTXxj3qNXL+9GnPwzoOn3QfOKT+ZIIzeOup2P5y7x 1W95ybsZBaUUG2GsF+NMkT2i+EE0+uDWFPIBvXb/i0EcVVl4dpYPEWOq8FC70LirQfmA0yBr hDe6Uss9wHQ8XYQaZC1wKfJA7RhQdNHfK9FL</vt:lpwstr>
  </property>
  <property fmtid="{D5CDD505-2E9C-101B-9397-08002B2CF9AE}" pid="5" name="_2015_ms_pID_7253432">
    <vt:lpwstr>XQ==</vt:lpwstr>
  </property>
  <property fmtid="{D5CDD505-2E9C-101B-9397-08002B2CF9AE}" pid="6" name="CWMa324d8404cb011ee80003d5100003c51">
    <vt:lpwstr>CWMvSsoE1x+hmLS4iiGS0ygVHzyjSqya/lFKul9afm6GmNfUAWZP6/8yAXEqzbfKdKpO7OtJKyNB/8eS3fL74YqQQ==</vt:lpwstr>
  </property>
</Properties>
</file>